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 varScale="1">
        <p:scale>
          <a:sx n="71" d="100"/>
          <a:sy n="71" d="100"/>
        </p:scale>
        <p:origin x="6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2CD2-79F2-4103-B45E-EFBB6DBEBDDC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FC1F1-E8F1-4819-940D-476682E671A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79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2CD2-79F2-4103-B45E-EFBB6DBEBDDC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FC1F1-E8F1-4819-940D-476682E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1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2CD2-79F2-4103-B45E-EFBB6DBEBDDC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FC1F1-E8F1-4819-940D-476682E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9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2CD2-79F2-4103-B45E-EFBB6DBEBDDC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FC1F1-E8F1-4819-940D-476682E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4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2CD2-79F2-4103-B45E-EFBB6DBEBDDC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FC1F1-E8F1-4819-940D-476682E671A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2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2CD2-79F2-4103-B45E-EFBB6DBEBDDC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FC1F1-E8F1-4819-940D-476682E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2CD2-79F2-4103-B45E-EFBB6DBEBDDC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FC1F1-E8F1-4819-940D-476682E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25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2CD2-79F2-4103-B45E-EFBB6DBEBDDC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FC1F1-E8F1-4819-940D-476682E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05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2CD2-79F2-4103-B45E-EFBB6DBEBDDC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FC1F1-E8F1-4819-940D-476682E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2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6F32CD2-79F2-4103-B45E-EFBB6DBEBDDC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EFC1F1-E8F1-4819-940D-476682E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94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F32CD2-79F2-4103-B45E-EFBB6DBEBDDC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EFC1F1-E8F1-4819-940D-476682E67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4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6F32CD2-79F2-4103-B45E-EFBB6DBEBDDC}" type="datetimeFigureOut">
              <a:rPr lang="en-US" smtClean="0"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9EFC1F1-E8F1-4819-940D-476682E671A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5186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7.png"/><Relationship Id="rId4" Type="http://schemas.microsoft.com/office/2007/relationships/hdphoto" Target="../media/hdphoto5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9.png"/><Relationship Id="rId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11.png"/><Relationship Id="rId4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749" y="1669215"/>
            <a:ext cx="10171374" cy="1608806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Project</a:t>
            </a:r>
            <a:br>
              <a:rPr lang="en-US" sz="1600" b="1" dirty="0" smtClean="0">
                <a:solidFill>
                  <a:schemeClr val="bg1"/>
                </a:solidFill>
              </a:rPr>
            </a:b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Description:</a:t>
            </a:r>
            <a:r>
              <a:rPr lang="en-US" sz="1600" dirty="0" err="1">
                <a:solidFill>
                  <a:srgbClr val="C00000"/>
                </a:solidFill>
              </a:rPr>
              <a:t>Mercado</a:t>
            </a:r>
            <a:r>
              <a:rPr lang="en-US" sz="1600" dirty="0">
                <a:solidFill>
                  <a:srgbClr val="C00000"/>
                </a:solidFill>
              </a:rPr>
              <a:t> Livre E-commerce </a:t>
            </a:r>
            <a:r>
              <a:rPr lang="en-US" sz="1600" dirty="0" smtClean="0">
                <a:solidFill>
                  <a:srgbClr val="C00000"/>
                </a:solidFill>
              </a:rPr>
              <a:t>Analysis</a:t>
            </a:r>
            <a:br>
              <a:rPr lang="en-US" sz="1600" dirty="0" smtClean="0">
                <a:solidFill>
                  <a:srgbClr val="C00000"/>
                </a:solidFill>
              </a:rPr>
            </a:br>
            <a:r>
              <a:rPr lang="en-US" sz="1600" dirty="0" smtClean="0">
                <a:solidFill>
                  <a:schemeClr val="bg1"/>
                </a:solidFill>
              </a:rPr>
              <a:t>This </a:t>
            </a:r>
            <a:r>
              <a:rPr lang="en-US" sz="1600" dirty="0">
                <a:solidFill>
                  <a:schemeClr val="bg1"/>
                </a:solidFill>
              </a:rPr>
              <a:t>capstone project presents an end-to-end data analysis of </a:t>
            </a:r>
            <a:r>
              <a:rPr lang="en-US" sz="1600" b="1" dirty="0">
                <a:solidFill>
                  <a:schemeClr val="bg1"/>
                </a:solidFill>
              </a:rPr>
              <a:t>Mercado Livre</a:t>
            </a:r>
            <a:r>
              <a:rPr lang="en-US" sz="1600" dirty="0">
                <a:solidFill>
                  <a:schemeClr val="bg1"/>
                </a:solidFill>
              </a:rPr>
              <a:t>, a leading Latin American e-commerce platform. Using a combination of </a:t>
            </a:r>
            <a:r>
              <a:rPr lang="en-US" sz="1600" b="1" dirty="0">
                <a:solidFill>
                  <a:schemeClr val="bg1"/>
                </a:solidFill>
              </a:rPr>
              <a:t>SQL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b="1" dirty="0">
                <a:solidFill>
                  <a:schemeClr val="bg1"/>
                </a:solidFill>
              </a:rPr>
              <a:t>Python</a:t>
            </a:r>
            <a:r>
              <a:rPr lang="en-US" sz="1600" dirty="0">
                <a:solidFill>
                  <a:schemeClr val="bg1"/>
                </a:solidFill>
              </a:rPr>
              <a:t>, and </a:t>
            </a:r>
            <a:r>
              <a:rPr lang="en-US" sz="1600" b="1" dirty="0">
                <a:solidFill>
                  <a:schemeClr val="bg1"/>
                </a:solidFill>
              </a:rPr>
              <a:t>Power BI</a:t>
            </a:r>
            <a:r>
              <a:rPr lang="en-US" sz="1600" dirty="0">
                <a:solidFill>
                  <a:schemeClr val="bg1"/>
                </a:solidFill>
              </a:rPr>
              <a:t>, the project provides actionable insights into operational efficiency, customer behavior, payment trends, and logistics performance.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The analysis is based on real-world transactional and order-level data extracted from the Mercado Livre platform. The core objective was to uncover business patterns and performance metrics to support strategic decision-making.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" y="0"/>
            <a:ext cx="12191999" cy="43030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614622" y="977012"/>
            <a:ext cx="2539619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>
                <a:solidFill>
                  <a:schemeClr val="bg1"/>
                </a:solidFill>
              </a:rPr>
              <a:t>Capstone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bg1"/>
                </a:solidFill>
              </a:rPr>
              <a:t>Project</a:t>
            </a:r>
            <a:r>
              <a:rPr lang="en-US" sz="1800" dirty="0"/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69749" y="3664877"/>
            <a:ext cx="10171374" cy="116955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Used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SQL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complex queries, joins, and subqueries to extract business insights from large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Built a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machine learning classification model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in Python to predict whether an order would be delivered on time or delayed,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based on features like shipping limit date, delivery days, and order item count.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Evaluated the model using metrics like 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accuracy, precision, and recall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 interpreted feature importance for actionable recommendations.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57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5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00088" y="819835"/>
            <a:ext cx="120991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Payment Method Impact: Analyze which payment methods lead to the highest average review scores.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52498"/>
            <a:ext cx="5014913" cy="3177259"/>
          </a:xfrm>
          <a:prstGeom prst="rect">
            <a:avLst/>
          </a:prstGeom>
          <a:ln w="41275" cmpd="thickThin">
            <a:solidFill>
              <a:schemeClr val="accent2">
                <a:alpha val="43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788" y="2280688"/>
            <a:ext cx="3222559" cy="1762675"/>
          </a:xfrm>
          <a:prstGeom prst="rect">
            <a:avLst/>
          </a:prstGeom>
          <a:ln w="41275" cmpd="thickThin">
            <a:solidFill>
              <a:schemeClr val="accent2">
                <a:alpha val="43000"/>
              </a:schemeClr>
            </a:solidFill>
          </a:ln>
        </p:spPr>
      </p:pic>
      <p:sp>
        <p:nvSpPr>
          <p:cNvPr id="8" name="Right Arrow 7"/>
          <p:cNvSpPr/>
          <p:nvPr/>
        </p:nvSpPr>
        <p:spPr>
          <a:xfrm>
            <a:off x="5279231" y="2957513"/>
            <a:ext cx="1057275" cy="150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7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5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00175" y="88412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State-Wise Revenue Per Customer: For each state, compute average revenue per customer.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21" y="1440005"/>
            <a:ext cx="5284898" cy="4445228"/>
          </a:xfrm>
          <a:prstGeom prst="rect">
            <a:avLst/>
          </a:prstGeom>
          <a:ln w="41275" cmpd="thickThin">
            <a:solidFill>
              <a:schemeClr val="accent2">
                <a:alpha val="43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159" y="2278830"/>
            <a:ext cx="3567175" cy="1528789"/>
          </a:xfrm>
          <a:prstGeom prst="rect">
            <a:avLst/>
          </a:prstGeom>
          <a:ln w="41275" cmpd="thickThin">
            <a:solidFill>
              <a:schemeClr val="accent2">
                <a:alpha val="43000"/>
              </a:schemeClr>
            </a:solidFill>
          </a:ln>
        </p:spPr>
      </p:pic>
      <p:sp>
        <p:nvSpPr>
          <p:cNvPr id="10" name="Right Arrow 9"/>
          <p:cNvSpPr/>
          <p:nvPr/>
        </p:nvSpPr>
        <p:spPr>
          <a:xfrm>
            <a:off x="5657850" y="3064669"/>
            <a:ext cx="1092994" cy="85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3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5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00175" y="88412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Repeat Purchase Analysis: What percentage of customers placed more than one order?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65" y="1520741"/>
            <a:ext cx="5982007" cy="3245017"/>
          </a:xfrm>
          <a:prstGeom prst="rect">
            <a:avLst/>
          </a:prstGeom>
          <a:ln w="41275" cmpd="thickThin">
            <a:solidFill>
              <a:schemeClr val="accent2">
                <a:alpha val="43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347" y="4491513"/>
            <a:ext cx="1986796" cy="548489"/>
          </a:xfrm>
          <a:prstGeom prst="rect">
            <a:avLst/>
          </a:prstGeom>
          <a:ln w="41275" cmpd="thickThin">
            <a:solidFill>
              <a:schemeClr val="accent2">
                <a:alpha val="43000"/>
              </a:schemeClr>
            </a:solidFill>
          </a:ln>
        </p:spPr>
      </p:pic>
      <p:cxnSp>
        <p:nvCxnSpPr>
          <p:cNvPr id="8" name="Elbow Connector 7"/>
          <p:cNvCxnSpPr>
            <a:endCxn id="4" idx="1"/>
          </p:cNvCxnSpPr>
          <p:nvPr/>
        </p:nvCxnSpPr>
        <p:spPr>
          <a:xfrm>
            <a:off x="6400800" y="3307556"/>
            <a:ext cx="1906547" cy="14582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27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43082" y="430306"/>
            <a:ext cx="464371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2980B9"/>
                </a:solidFill>
                <a:latin typeface="Aeonik Pro"/>
              </a:rPr>
              <a:t> Power BI </a:t>
            </a:r>
            <a:endParaRPr lang="en-US" sz="6600" b="0" i="0" dirty="0">
              <a:solidFill>
                <a:srgbClr val="50596C"/>
              </a:solidFill>
              <a:effectLst/>
              <a:latin typeface="Aeonik Pr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6531" y="1824284"/>
            <a:ext cx="3330388" cy="28623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000000"/>
                </a:solidFill>
                <a:latin typeface="Aeonik Pro"/>
              </a:rPr>
              <a:t> Page 1: Executive Sales Overview</a:t>
            </a:r>
            <a:endParaRPr lang="en-US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eonik Pro"/>
              </a:rPr>
              <a:t>Total Revenue</a:t>
            </a:r>
            <a:endParaRPr lang="en-US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eonik Pro"/>
              </a:rPr>
              <a:t>Total Number of Orders</a:t>
            </a:r>
            <a:endParaRPr lang="en-US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eonik Pro"/>
              </a:rPr>
              <a:t>Average Order Value</a:t>
            </a:r>
            <a:endParaRPr lang="en-US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eonik Pro"/>
              </a:rPr>
              <a:t>Monthly Revenue Trend</a:t>
            </a:r>
            <a:endParaRPr lang="en-US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eonik Pro"/>
              </a:rPr>
              <a:t>Revenue Growth Rate (</a:t>
            </a:r>
            <a:r>
              <a:rPr lang="en-US" dirty="0" err="1">
                <a:solidFill>
                  <a:srgbClr val="000000"/>
                </a:solidFill>
                <a:latin typeface="Aeonik Pro"/>
              </a:rPr>
              <a:t>MoM</a:t>
            </a:r>
            <a:r>
              <a:rPr lang="en-US" dirty="0">
                <a:solidFill>
                  <a:srgbClr val="000000"/>
                </a:solidFill>
                <a:latin typeface="Aeonik Pro"/>
              </a:rPr>
              <a:t>)</a:t>
            </a:r>
            <a:endParaRPr lang="en-US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eonik Pro"/>
              </a:rPr>
              <a:t>Number of Active Customers</a:t>
            </a:r>
            <a:endParaRPr lang="en-US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eonik Pro"/>
              </a:rPr>
              <a:t>Repeat Customer Rate</a:t>
            </a:r>
            <a:endParaRPr lang="en-US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eonik Pro"/>
              </a:rPr>
              <a:t>Number of Sellers</a:t>
            </a:r>
            <a:endParaRPr lang="en-US" b="0" i="0" dirty="0">
              <a:solidFill>
                <a:srgbClr val="50596C"/>
              </a:solidFill>
              <a:effectLst/>
              <a:latin typeface="Aeonik Pro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" y="0"/>
            <a:ext cx="12191999" cy="43030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Rectangle 4"/>
          <p:cNvSpPr/>
          <p:nvPr/>
        </p:nvSpPr>
        <p:spPr>
          <a:xfrm>
            <a:off x="4253752" y="2992447"/>
            <a:ext cx="3307977" cy="203132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Key Metrics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Revenue:</a:t>
            </a:r>
            <a:r>
              <a:rPr lang="en-US" dirty="0">
                <a:solidFill>
                  <a:schemeClr val="bg1"/>
                </a:solidFill>
              </a:rPr>
              <a:t> $13.59M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Active Users:</a:t>
            </a:r>
            <a:r>
              <a:rPr lang="en-US" dirty="0">
                <a:solidFill>
                  <a:schemeClr val="bg1"/>
                </a:solidFill>
              </a:rPr>
              <a:t> 96K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Repeat Customers:</a:t>
            </a:r>
            <a:r>
              <a:rPr lang="en-US" dirty="0">
                <a:solidFill>
                  <a:schemeClr val="bg1"/>
                </a:solidFill>
              </a:rPr>
              <a:t> 12.56%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Sellers:</a:t>
            </a:r>
            <a:r>
              <a:rPr lang="en-US" dirty="0">
                <a:solidFill>
                  <a:schemeClr val="bg1"/>
                </a:solidFill>
              </a:rPr>
              <a:t> 3K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Low-Rated Orders:</a:t>
            </a:r>
            <a:r>
              <a:rPr lang="en-US" dirty="0">
                <a:solidFill>
                  <a:schemeClr val="bg1"/>
                </a:solidFill>
              </a:rPr>
              <a:t> 15K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Avg. Rating:</a:t>
            </a:r>
            <a:r>
              <a:rPr lang="en-US" dirty="0">
                <a:solidFill>
                  <a:schemeClr val="bg1"/>
                </a:solidFill>
              </a:rPr>
              <a:t> 4.02</a:t>
            </a:r>
          </a:p>
        </p:txBody>
      </p:sp>
      <p:sp>
        <p:nvSpPr>
          <p:cNvPr id="8" name="Rectangle 7"/>
          <p:cNvSpPr/>
          <p:nvPr/>
        </p:nvSpPr>
        <p:spPr>
          <a:xfrm>
            <a:off x="7839634" y="4668798"/>
            <a:ext cx="3729317" cy="1480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Trends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Highest Revenue:</a:t>
            </a:r>
            <a:r>
              <a:rPr lang="en-US" dirty="0">
                <a:solidFill>
                  <a:schemeClr val="bg1"/>
                </a:solidFill>
              </a:rPr>
              <a:t> May ($1.5M)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Lowest Revenue:</a:t>
            </a:r>
            <a:r>
              <a:rPr lang="en-US" dirty="0">
                <a:solidFill>
                  <a:schemeClr val="bg1"/>
                </a:solidFill>
              </a:rPr>
              <a:t> Sep ($0.6M)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Top Growth:</a:t>
            </a:r>
            <a:r>
              <a:rPr lang="en-US" dirty="0">
                <a:solidFill>
                  <a:schemeClr val="bg1"/>
                </a:solidFill>
              </a:rPr>
              <a:t> Jan (+44%), Nov (+42%)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Drop:</a:t>
            </a:r>
            <a:r>
              <a:rPr lang="en-US" dirty="0">
                <a:solidFill>
                  <a:schemeClr val="bg1"/>
                </a:solidFill>
              </a:rPr>
              <a:t> Sep (–50%), Dec (–26%)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7200" y="1350113"/>
            <a:ext cx="2886635" cy="310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7882" y="1290918"/>
            <a:ext cx="280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Problems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34753" y="2617694"/>
            <a:ext cx="2554941" cy="2510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634753" y="2558534"/>
            <a:ext cx="255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kpi</a:t>
            </a:r>
            <a:r>
              <a:rPr lang="en-US" dirty="0" smtClean="0">
                <a:solidFill>
                  <a:schemeClr val="bg1"/>
                </a:solidFill>
              </a:rPr>
              <a:t> &amp;Metrics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390965" y="4347882"/>
            <a:ext cx="2474259" cy="233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90965" y="4255550"/>
            <a:ext cx="2465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Kpi</a:t>
            </a:r>
            <a:r>
              <a:rPr lang="en-US" dirty="0" smtClean="0">
                <a:solidFill>
                  <a:schemeClr val="bg1"/>
                </a:solidFill>
              </a:rPr>
              <a:t> &amp; Metrics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Elbow Connector 17"/>
          <p:cNvCxnSpPr>
            <a:endCxn id="14" idx="1"/>
          </p:cNvCxnSpPr>
          <p:nvPr/>
        </p:nvCxnSpPr>
        <p:spPr>
          <a:xfrm>
            <a:off x="3576919" y="2142565"/>
            <a:ext cx="1057834" cy="6006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3"/>
            <a:endCxn id="16" idx="1"/>
          </p:cNvCxnSpPr>
          <p:nvPr/>
        </p:nvCxnSpPr>
        <p:spPr>
          <a:xfrm>
            <a:off x="7189694" y="2743200"/>
            <a:ext cx="1201271" cy="16970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0" y="6355976"/>
            <a:ext cx="12191999" cy="50202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1967882" y="430306"/>
            <a:ext cx="224118" cy="592567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00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18349" cy="628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39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18332" y="1095473"/>
            <a:ext cx="5576046" cy="28623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000000"/>
                </a:solidFill>
                <a:latin typeface="Aeonik Pro"/>
              </a:rPr>
              <a:t>Page 2: Customer Insights</a:t>
            </a:r>
            <a:endParaRPr lang="en-US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eonik Pro"/>
              </a:rPr>
              <a:t>Total Customers</a:t>
            </a:r>
            <a:endParaRPr lang="en-US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eonik Pro"/>
              </a:rPr>
              <a:t>New vs Returning Customers (monthly)</a:t>
            </a:r>
            <a:endParaRPr lang="en-US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eonik Pro"/>
              </a:rPr>
              <a:t>Average Orders per Customer</a:t>
            </a:r>
            <a:endParaRPr lang="en-US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eonik Pro"/>
              </a:rPr>
              <a:t>Customer Retention Rate</a:t>
            </a:r>
            <a:endParaRPr lang="en-US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eonik Pro"/>
              </a:rPr>
              <a:t>Top States by Number of Customers</a:t>
            </a:r>
            <a:endParaRPr lang="en-US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eonik Pro"/>
              </a:rPr>
              <a:t>Average Review Score by State</a:t>
            </a:r>
            <a:endParaRPr lang="en-US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0000"/>
                </a:solidFill>
                <a:latin typeface="Aeonik Pro"/>
              </a:rPr>
              <a:t>Heatmap</a:t>
            </a:r>
            <a:r>
              <a:rPr lang="en-US" dirty="0" smtClean="0">
                <a:solidFill>
                  <a:srgbClr val="000000"/>
                </a:solidFill>
                <a:latin typeface="Aeonik Pro"/>
              </a:rPr>
              <a:t> </a:t>
            </a:r>
            <a:r>
              <a:rPr lang="en-US" dirty="0">
                <a:solidFill>
                  <a:srgbClr val="000000"/>
                </a:solidFill>
                <a:latin typeface="Aeonik Pro"/>
              </a:rPr>
              <a:t>of Customer Locations (using geolocation)</a:t>
            </a:r>
            <a:endParaRPr lang="en-US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eonik Pro"/>
              </a:rPr>
              <a:t>Time to First Purchase</a:t>
            </a:r>
            <a:endParaRPr lang="en-US" dirty="0">
              <a:solidFill>
                <a:srgbClr val="50596C"/>
              </a:solidFill>
              <a:latin typeface="Aeonik Pro"/>
            </a:endParaRPr>
          </a:p>
          <a:p>
            <a:r>
              <a:rPr lang="en-US" dirty="0">
                <a:solidFill>
                  <a:srgbClr val="50596C"/>
                </a:solidFill>
                <a:latin typeface="Aeonik Pro"/>
              </a:rPr>
              <a:t> </a:t>
            </a:r>
            <a:endParaRPr lang="en-US" b="0" i="0" dirty="0">
              <a:solidFill>
                <a:srgbClr val="50596C"/>
              </a:solidFill>
              <a:effectLst/>
              <a:latin typeface="Aeonik Pro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" y="0"/>
            <a:ext cx="12191999" cy="43030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2353" y="4121568"/>
            <a:ext cx="3801035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Customer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Total Customers:</a:t>
            </a:r>
            <a:r>
              <a:rPr lang="en-US" dirty="0">
                <a:solidFill>
                  <a:schemeClr val="bg1"/>
                </a:solidFill>
              </a:rPr>
              <a:t> 99K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Active This Month:</a:t>
            </a:r>
            <a:r>
              <a:rPr lang="en-US" dirty="0">
                <a:solidFill>
                  <a:schemeClr val="bg1"/>
                </a:solidFill>
              </a:rPr>
              <a:t> 96K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Repeat Customer Rate (Sept):</a:t>
            </a:r>
            <a:r>
              <a:rPr lang="en-US" dirty="0">
                <a:solidFill>
                  <a:schemeClr val="bg1"/>
                </a:solidFill>
              </a:rPr>
              <a:t> 33.33%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Avg. Orders per Customer:</a:t>
            </a:r>
            <a:r>
              <a:rPr lang="en-US" dirty="0">
                <a:solidFill>
                  <a:schemeClr val="bg1"/>
                </a:solidFill>
              </a:rPr>
              <a:t> 1.00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Avg. Review Score:</a:t>
            </a:r>
            <a:r>
              <a:rPr lang="en-US" dirty="0">
                <a:solidFill>
                  <a:schemeClr val="bg1"/>
                </a:solidFill>
              </a:rPr>
              <a:t> 4.02</a:t>
            </a:r>
          </a:p>
        </p:txBody>
      </p:sp>
      <p:sp>
        <p:nvSpPr>
          <p:cNvPr id="6" name="Rectangle 5"/>
          <p:cNvSpPr/>
          <p:nvPr/>
        </p:nvSpPr>
        <p:spPr>
          <a:xfrm>
            <a:off x="5764306" y="4260067"/>
            <a:ext cx="6096000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Customer Distribution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Top State:</a:t>
            </a:r>
            <a:r>
              <a:rPr lang="en-US" dirty="0">
                <a:solidFill>
                  <a:schemeClr val="bg1"/>
                </a:solidFill>
              </a:rPr>
              <a:t> SP (</a:t>
            </a:r>
            <a:r>
              <a:rPr lang="en-US" dirty="0">
                <a:solidFill>
                  <a:schemeClr val="bg1"/>
                </a:solidFill>
              </a:rPr>
              <a:t>42K</a:t>
            </a:r>
            <a:r>
              <a:rPr lang="en-US" dirty="0">
                <a:solidFill>
                  <a:schemeClr val="bg1"/>
                </a:solidFill>
              </a:rPr>
              <a:t> customers)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Next Highest:</a:t>
            </a:r>
            <a:r>
              <a:rPr lang="en-US" dirty="0">
                <a:solidFill>
                  <a:schemeClr val="bg1"/>
                </a:solidFill>
              </a:rPr>
              <a:t> RJ (13K), MG (12K)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Global Reach:</a:t>
            </a:r>
            <a:r>
              <a:rPr lang="en-US" dirty="0">
                <a:solidFill>
                  <a:schemeClr val="bg1"/>
                </a:solidFill>
              </a:rPr>
              <a:t> High concentration in Brazil, visible across South America, parts of Europe and Africa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818965" y="726141"/>
            <a:ext cx="4491317" cy="2599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8965" y="641588"/>
            <a:ext cx="437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Problems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-528916" y="6347010"/>
            <a:ext cx="12720916" cy="510989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53035" y="3659879"/>
            <a:ext cx="2303930" cy="313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6473" y="3605011"/>
            <a:ext cx="224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Kpi</a:t>
            </a:r>
            <a:r>
              <a:rPr lang="en-US" dirty="0" smtClean="0">
                <a:solidFill>
                  <a:schemeClr val="bg1"/>
                </a:solidFill>
              </a:rPr>
              <a:t> &amp; metrics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009532" y="3752236"/>
            <a:ext cx="2761127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637061" y="3771990"/>
            <a:ext cx="276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Kpi</a:t>
            </a:r>
            <a:r>
              <a:rPr lang="en-US" dirty="0" smtClean="0">
                <a:solidFill>
                  <a:schemeClr val="bg1"/>
                </a:solidFill>
              </a:rPr>
              <a:t> &amp; metrics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Elbow Connector 16"/>
          <p:cNvCxnSpPr/>
          <p:nvPr/>
        </p:nvCxnSpPr>
        <p:spPr>
          <a:xfrm rot="5400000">
            <a:off x="1503282" y="1879799"/>
            <a:ext cx="1955404" cy="11519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rot="16200000" flipH="1">
            <a:off x="8668313" y="1899960"/>
            <a:ext cx="1668553" cy="13984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2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19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1108120"/>
            <a:ext cx="4437529" cy="25853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000000"/>
                </a:solidFill>
                <a:latin typeface="Aeonik Pro"/>
              </a:rPr>
              <a:t>Page 3: Product </a:t>
            </a:r>
            <a:r>
              <a:rPr lang="en-US" b="1" u="sng" dirty="0" smtClean="0">
                <a:solidFill>
                  <a:srgbClr val="000000"/>
                </a:solidFill>
                <a:latin typeface="Aeonik Pro"/>
              </a:rPr>
              <a:t>Performance</a:t>
            </a:r>
          </a:p>
          <a:p>
            <a:pPr algn="just"/>
            <a:endParaRPr lang="en-US" sz="1600" dirty="0">
              <a:solidFill>
                <a:srgbClr val="50596C"/>
              </a:solidFill>
              <a:latin typeface="Aeonik Pro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eonik Pro"/>
              </a:rPr>
              <a:t>Top 10 Product Categories by Revenue</a:t>
            </a:r>
            <a:endParaRPr lang="en-US" sz="1600" dirty="0">
              <a:solidFill>
                <a:srgbClr val="50596C"/>
              </a:solidFill>
              <a:latin typeface="Aeonik Pro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eonik Pro"/>
              </a:rPr>
              <a:t>Category-wise Average Order Value</a:t>
            </a:r>
            <a:endParaRPr lang="en-US" sz="1600" dirty="0">
              <a:solidFill>
                <a:srgbClr val="50596C"/>
              </a:solidFill>
              <a:latin typeface="Aeonik Pro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eonik Pro"/>
              </a:rPr>
              <a:t>Order Volume by Product Category</a:t>
            </a:r>
            <a:endParaRPr lang="en-US" sz="1600" dirty="0">
              <a:solidFill>
                <a:srgbClr val="50596C"/>
              </a:solidFill>
              <a:latin typeface="Aeonik Pro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eonik Pro"/>
              </a:rPr>
              <a:t>% Share of Each Category</a:t>
            </a:r>
            <a:endParaRPr lang="en-US" sz="1600" dirty="0">
              <a:solidFill>
                <a:srgbClr val="50596C"/>
              </a:solidFill>
              <a:latin typeface="Aeonik Pro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eonik Pro"/>
              </a:rPr>
              <a:t>Top 10 SKUs by Sales Volume</a:t>
            </a:r>
            <a:endParaRPr lang="en-US" sz="1600" dirty="0">
              <a:solidFill>
                <a:srgbClr val="50596C"/>
              </a:solidFill>
              <a:latin typeface="Aeonik Pro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eonik Pro"/>
              </a:rPr>
              <a:t>Bottom 10 SKUs by Review Score</a:t>
            </a:r>
            <a:endParaRPr lang="en-US" sz="1600" dirty="0">
              <a:solidFill>
                <a:srgbClr val="50596C"/>
              </a:solidFill>
              <a:latin typeface="Aeonik Pro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eonik Pro"/>
              </a:rPr>
              <a:t>Review Score Distribution by Category</a:t>
            </a:r>
            <a:endParaRPr lang="en-US" sz="1600" dirty="0">
              <a:solidFill>
                <a:srgbClr val="50596C"/>
              </a:solidFill>
              <a:latin typeface="Aeonik Pro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eonik Pro"/>
              </a:rPr>
              <a:t>Monthly Product Returns (low-rated products)</a:t>
            </a:r>
            <a:endParaRPr lang="en-US" sz="1600" b="0" i="0" dirty="0">
              <a:solidFill>
                <a:srgbClr val="50596C"/>
              </a:solidFill>
              <a:effectLst/>
              <a:latin typeface="Aeonik Pro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" y="0"/>
            <a:ext cx="12191999" cy="430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669743" y="1346102"/>
            <a:ext cx="5118845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Sales &amp; Reviews Overview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Total Orders:</a:t>
            </a:r>
            <a:r>
              <a:rPr lang="en-US" dirty="0">
                <a:solidFill>
                  <a:schemeClr val="bg1"/>
                </a:solidFill>
              </a:rPr>
              <a:t> 99K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Avg. Orders per Category:</a:t>
            </a:r>
            <a:r>
              <a:rPr lang="en-US" dirty="0">
                <a:solidFill>
                  <a:schemeClr val="bg1"/>
                </a:solidFill>
              </a:rPr>
              <a:t> 137.75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Low-Rated Monthly Returns:</a:t>
            </a:r>
            <a:r>
              <a:rPr lang="en-US" dirty="0">
                <a:solidFill>
                  <a:schemeClr val="bg1"/>
                </a:solidFill>
              </a:rPr>
              <a:t> 15K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Top Reviewed Category: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portateis_casa</a:t>
            </a:r>
            <a:r>
              <a:rPr lang="en-US" dirty="0">
                <a:solidFill>
                  <a:schemeClr val="bg1"/>
                </a:solidFill>
              </a:rPr>
              <a:t> (4.29 stars)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Lowest Reviewed: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seguros_e_servicos</a:t>
            </a:r>
            <a:r>
              <a:rPr lang="en-US" dirty="0">
                <a:solidFill>
                  <a:schemeClr val="bg1"/>
                </a:solidFill>
              </a:rPr>
              <a:t> (2.50 stars)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58588" y="627529"/>
            <a:ext cx="3541059" cy="2868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17811" y="584547"/>
            <a:ext cx="1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Problems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80681" y="0"/>
            <a:ext cx="12272681" cy="43030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-40341" y="6329082"/>
            <a:ext cx="12232341" cy="52891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678710" y="660911"/>
            <a:ext cx="3030070" cy="3316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86919" y="673886"/>
            <a:ext cx="225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Kpi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&amp; Metrics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71365" y="4672216"/>
            <a:ext cx="6096000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Revenue Highlights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Top State by Revenue:</a:t>
            </a:r>
            <a:r>
              <a:rPr lang="en-US" dirty="0">
                <a:solidFill>
                  <a:schemeClr val="bg1"/>
                </a:solidFill>
              </a:rPr>
              <a:t> SP – ₹5.2M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Top Category by Revenue: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relogios_presentes</a:t>
            </a:r>
            <a:r>
              <a:rPr lang="en-US" dirty="0">
                <a:solidFill>
                  <a:schemeClr val="bg1"/>
                </a:solidFill>
              </a:rPr>
              <a:t> – ₹1.21M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Top Product by Sales Volume:</a:t>
            </a:r>
            <a:r>
              <a:rPr lang="en-US" dirty="0">
                <a:solidFill>
                  <a:schemeClr val="bg1"/>
                </a:solidFill>
              </a:rPr>
              <a:t> SKU </a:t>
            </a:r>
            <a:r>
              <a:rPr lang="en-US" i="1" dirty="0">
                <a:solidFill>
                  <a:schemeClr val="bg1"/>
                </a:solidFill>
              </a:rPr>
              <a:t>aca2a7d00e...</a:t>
            </a:r>
            <a:r>
              <a:rPr lang="en-US" dirty="0">
                <a:solidFill>
                  <a:schemeClr val="bg1"/>
                </a:solidFill>
              </a:rPr>
              <a:t> – 527 units</a:t>
            </a:r>
          </a:p>
        </p:txBody>
      </p:sp>
      <p:cxnSp>
        <p:nvCxnSpPr>
          <p:cNvPr id="14" name="Elbow Connector 13"/>
          <p:cNvCxnSpPr/>
          <p:nvPr/>
        </p:nvCxnSpPr>
        <p:spPr>
          <a:xfrm>
            <a:off x="4437530" y="1909482"/>
            <a:ext cx="2151529" cy="7530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5400000">
            <a:off x="6911109" y="3665885"/>
            <a:ext cx="1453643" cy="3227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88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8" y="0"/>
            <a:ext cx="12362330" cy="635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90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" y="0"/>
            <a:ext cx="12191999" cy="430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33083" y="1124379"/>
            <a:ext cx="4527175" cy="23698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u="sng" dirty="0" smtClean="0">
                <a:solidFill>
                  <a:srgbClr val="000000"/>
                </a:solidFill>
                <a:latin typeface="Aeonik Pro"/>
              </a:rPr>
              <a:t> </a:t>
            </a:r>
            <a:r>
              <a:rPr lang="en-US" b="1" u="sng" dirty="0">
                <a:solidFill>
                  <a:srgbClr val="000000"/>
                </a:solidFill>
                <a:latin typeface="Aeonik Pro"/>
              </a:rPr>
              <a:t>Seller </a:t>
            </a:r>
            <a:r>
              <a:rPr lang="en-US" b="1" u="sng" dirty="0" smtClean="0">
                <a:solidFill>
                  <a:srgbClr val="000000"/>
                </a:solidFill>
                <a:latin typeface="Aeonik Pro"/>
              </a:rPr>
              <a:t>Analytics</a:t>
            </a:r>
          </a:p>
          <a:p>
            <a:endParaRPr lang="en-US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eonik Pro"/>
              </a:rPr>
              <a:t>Top 10 Sellers by Revenue</a:t>
            </a:r>
            <a:endParaRPr lang="en-US" sz="1600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eonik Pro"/>
              </a:rPr>
              <a:t>Order Count per Seller</a:t>
            </a:r>
            <a:endParaRPr lang="en-US" sz="1600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eonik Pro"/>
              </a:rPr>
              <a:t>Average Delivery Time per Seller</a:t>
            </a:r>
            <a:endParaRPr lang="en-US" sz="1600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eonik Pro"/>
              </a:rPr>
              <a:t>Seller Efficiency Score (Delivery vs Estimation)</a:t>
            </a:r>
            <a:endParaRPr lang="en-US" sz="1600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eonik Pro"/>
              </a:rPr>
              <a:t>Seller-wise Return Rate</a:t>
            </a:r>
            <a:endParaRPr lang="en-US" sz="1600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eonik Pro"/>
              </a:rPr>
              <a:t>Geographical Spread of Sellers</a:t>
            </a:r>
            <a:endParaRPr lang="en-US" sz="1600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eonik Pro"/>
              </a:rPr>
              <a:t>Revenue per Seller by Product Category</a:t>
            </a:r>
            <a:endParaRPr lang="en-US" sz="1600" b="0" i="0" dirty="0">
              <a:solidFill>
                <a:srgbClr val="50596C"/>
              </a:solidFill>
              <a:effectLst/>
              <a:latin typeface="Aeonik Pr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03578" y="1648617"/>
            <a:ext cx="5253316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April Performance Snapshot – Mercado Livre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Seller-wise Return Rate:</a:t>
            </a:r>
            <a:r>
              <a:rPr lang="en-US" dirty="0">
                <a:solidFill>
                  <a:schemeClr val="bg1"/>
                </a:solidFill>
              </a:rPr>
              <a:t> 0.67%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Average Delivery Time:</a:t>
            </a:r>
            <a:r>
              <a:rPr lang="en-US" dirty="0">
                <a:solidFill>
                  <a:schemeClr val="bg1"/>
                </a:solidFill>
              </a:rPr>
              <a:t> 12 days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Top Payment Method:</a:t>
            </a:r>
            <a:r>
              <a:rPr lang="en-US" dirty="0">
                <a:solidFill>
                  <a:schemeClr val="bg1"/>
                </a:solidFill>
              </a:rPr>
              <a:t> Credit Card (76.32</a:t>
            </a:r>
            <a:r>
              <a:rPr lang="en-US" dirty="0" smtClean="0">
                <a:solidFill>
                  <a:schemeClr val="bg1"/>
                </a:solidFill>
              </a:rPr>
              <a:t>%)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44471" y="4188332"/>
            <a:ext cx="6096000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Geographic Spread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Sellers are distributed globally, including regions like: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Brazil (Bahia, Santa Catarina, </a:t>
            </a:r>
            <a:r>
              <a:rPr lang="en-US" dirty="0" err="1">
                <a:solidFill>
                  <a:schemeClr val="bg1"/>
                </a:solidFill>
              </a:rPr>
              <a:t>Afonso</a:t>
            </a:r>
            <a:r>
              <a:rPr lang="en-US" dirty="0">
                <a:solidFill>
                  <a:schemeClr val="bg1"/>
                </a:solidFill>
              </a:rPr>
              <a:t> Claudio,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International locations: California, Colombo, Africa, etc.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3411" y="500896"/>
            <a:ext cx="2716306" cy="2919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66800" y="500896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Problems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270377" y="1039906"/>
            <a:ext cx="3379694" cy="528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059272" y="1119699"/>
            <a:ext cx="216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Kpi</a:t>
            </a:r>
            <a:r>
              <a:rPr lang="en-US" dirty="0" smtClean="0">
                <a:solidFill>
                  <a:schemeClr val="bg1"/>
                </a:solidFill>
              </a:rPr>
              <a:t> &amp; Metrics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-80681" y="0"/>
            <a:ext cx="12272681" cy="43030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" y="6302188"/>
            <a:ext cx="12272681" cy="55581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/>
          <p:nvPr/>
        </p:nvCxnSpPr>
        <p:spPr>
          <a:xfrm>
            <a:off x="4894729" y="1909482"/>
            <a:ext cx="1308849" cy="5916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rot="5400000">
            <a:off x="7542885" y="2935026"/>
            <a:ext cx="1167242" cy="9950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29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>
                <a:lumMod val="20000"/>
                <a:lumOff val="80000"/>
              </a:schemeClr>
            </a:gs>
            <a:gs pos="100000">
              <a:schemeClr val="bg2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5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97583"/>
            <a:ext cx="1219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 Monthly Revenue Growth Rate: For each month, calculate total revenue and month-over-month growth percentage.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52678"/>
            <a:ext cx="6111621" cy="4324572"/>
          </a:xfrm>
          <a:prstGeom prst="rect">
            <a:avLst/>
          </a:prstGeom>
          <a:ln w="41275" cmpd="thickThin">
            <a:solidFill>
              <a:schemeClr val="accent2">
                <a:alpha val="43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01982" y="3675502"/>
            <a:ext cx="3656935" cy="1694357"/>
          </a:xfrm>
          <a:prstGeom prst="rect">
            <a:avLst/>
          </a:prstGeom>
          <a:ln w="41275" cmpd="thickThin">
            <a:solidFill>
              <a:schemeClr val="accent2">
                <a:alpha val="43000"/>
              </a:schemeClr>
            </a:solidFill>
          </a:ln>
        </p:spPr>
      </p:pic>
      <p:cxnSp>
        <p:nvCxnSpPr>
          <p:cNvPr id="19" name="Elbow Connector 18"/>
          <p:cNvCxnSpPr>
            <a:stCxn id="8" idx="3"/>
          </p:cNvCxnSpPr>
          <p:nvPr/>
        </p:nvCxnSpPr>
        <p:spPr>
          <a:xfrm>
            <a:off x="6111621" y="3314964"/>
            <a:ext cx="2163467" cy="14094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64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3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58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30133"/>
            <a:ext cx="6096000" cy="24622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eonik Pro"/>
              </a:rPr>
              <a:t> </a:t>
            </a:r>
            <a:r>
              <a:rPr lang="en-US" b="1" u="sng" dirty="0" smtClean="0">
                <a:solidFill>
                  <a:srgbClr val="000000"/>
                </a:solidFill>
                <a:latin typeface="Aeonik Pro"/>
              </a:rPr>
              <a:t> </a:t>
            </a:r>
            <a:r>
              <a:rPr lang="en-US" b="1" u="sng" dirty="0">
                <a:solidFill>
                  <a:srgbClr val="000000"/>
                </a:solidFill>
                <a:latin typeface="Aeonik Pro"/>
              </a:rPr>
              <a:t>Operational &amp; Fulfillment </a:t>
            </a:r>
            <a:r>
              <a:rPr lang="en-US" b="1" u="sng" dirty="0" smtClean="0">
                <a:solidFill>
                  <a:srgbClr val="000000"/>
                </a:solidFill>
                <a:latin typeface="Aeonik Pro"/>
              </a:rPr>
              <a:t>Metrics</a:t>
            </a:r>
          </a:p>
          <a:p>
            <a:endParaRPr lang="en-US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eonik Pro"/>
              </a:rPr>
              <a:t>Average Delivery Time</a:t>
            </a:r>
            <a:endParaRPr lang="en-US" sz="1600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eonik Pro"/>
              </a:rPr>
              <a:t>On-time Delivery %</a:t>
            </a:r>
            <a:endParaRPr lang="en-US" sz="1600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eonik Pro"/>
              </a:rPr>
              <a:t>Freight Cost per Order</a:t>
            </a:r>
            <a:endParaRPr lang="en-US" sz="1600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eonik Pro"/>
              </a:rPr>
              <a:t>Average Freight Cost per Category</a:t>
            </a:r>
            <a:endParaRPr lang="en-US" sz="1600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eonik Pro"/>
              </a:rPr>
              <a:t>Cancelled vs Completed Orders</a:t>
            </a:r>
            <a:endParaRPr lang="en-US" sz="1600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eonik Pro"/>
              </a:rPr>
              <a:t>Most Delayed Orders (Top 10)</a:t>
            </a:r>
            <a:endParaRPr lang="en-US" sz="1600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eonik Pro"/>
              </a:rPr>
              <a:t>State-wise Avg. Shipping Duration</a:t>
            </a:r>
            <a:endParaRPr lang="en-US" sz="1600" b="0" i="0" dirty="0">
              <a:solidFill>
                <a:srgbClr val="50596C"/>
              </a:solidFill>
              <a:effectLst/>
              <a:latin typeface="Aeonik Pro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" y="0"/>
            <a:ext cx="12191999" cy="430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-80681" y="0"/>
            <a:ext cx="12272681" cy="43030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-80681" y="6338047"/>
            <a:ext cx="12272681" cy="51995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31694" y="539604"/>
            <a:ext cx="2716306" cy="2919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453717" y="1104381"/>
            <a:ext cx="2716306" cy="2919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24800" y="1750053"/>
            <a:ext cx="3245223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Delivery &amp; Order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Average Delivery Time:</a:t>
            </a:r>
            <a:r>
              <a:rPr lang="en-US" dirty="0">
                <a:solidFill>
                  <a:schemeClr val="bg1"/>
                </a:solidFill>
              </a:rPr>
              <a:t> 12 days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On-time Delivery Rate:</a:t>
            </a:r>
            <a:r>
              <a:rPr lang="en-US" dirty="0">
                <a:solidFill>
                  <a:schemeClr val="bg1"/>
                </a:solidFill>
              </a:rPr>
              <a:t> 93%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Freight Cost per Order:</a:t>
            </a:r>
            <a:r>
              <a:rPr lang="en-US" dirty="0">
                <a:solidFill>
                  <a:schemeClr val="bg1"/>
                </a:solidFill>
              </a:rPr>
              <a:t> ₹13.69</a:t>
            </a:r>
          </a:p>
        </p:txBody>
      </p:sp>
      <p:sp>
        <p:nvSpPr>
          <p:cNvPr id="9" name="Rectangle 8"/>
          <p:cNvSpPr/>
          <p:nvPr/>
        </p:nvSpPr>
        <p:spPr>
          <a:xfrm>
            <a:off x="851647" y="4587441"/>
            <a:ext cx="3164541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Delivery Time by State</a:t>
            </a:r>
          </a:p>
          <a:p>
            <a:r>
              <a:rPr lang="en-US" b="1" dirty="0">
                <a:solidFill>
                  <a:schemeClr val="bg1"/>
                </a:solidFill>
              </a:rPr>
              <a:t>Slowest Deliveries: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Acre (AC): 21.45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Amazonas (AM): 21.07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Roraima (RR): 19.84 days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91200" y="4864440"/>
            <a:ext cx="6096000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lvl="1"/>
            <a:r>
              <a:rPr lang="en-US" b="1" dirty="0">
                <a:solidFill>
                  <a:schemeClr val="bg1"/>
                </a:solidFill>
              </a:rPr>
              <a:t>Fastest Deliveries: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Alagoas (AL): 8.22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Sergipe (SE): 9.98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Espírito</a:t>
            </a:r>
            <a:r>
              <a:rPr lang="en-US" dirty="0">
                <a:solidFill>
                  <a:schemeClr val="bg1"/>
                </a:solidFill>
              </a:rPr>
              <a:t> Santo (ES): 10.85 days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55741" y="1048191"/>
            <a:ext cx="206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Kpi</a:t>
            </a:r>
            <a:r>
              <a:rPr lang="en-US" dirty="0" smtClean="0">
                <a:solidFill>
                  <a:schemeClr val="bg1"/>
                </a:solidFill>
              </a:rPr>
              <a:t> &amp; metrics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2659" y="462188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Problems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Elbow Connector 13"/>
          <p:cNvCxnSpPr>
            <a:stCxn id="2" idx="3"/>
          </p:cNvCxnSpPr>
          <p:nvPr/>
        </p:nvCxnSpPr>
        <p:spPr>
          <a:xfrm>
            <a:off x="6096000" y="2161240"/>
            <a:ext cx="1667435" cy="5012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5400000">
            <a:off x="9023474" y="2981261"/>
            <a:ext cx="61759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rot="5400000">
            <a:off x="7633327" y="3876531"/>
            <a:ext cx="1640780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10800000">
            <a:off x="4132730" y="5464605"/>
            <a:ext cx="1559859" cy="1114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332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576"/>
            <a:ext cx="12192000" cy="643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74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1175314"/>
            <a:ext cx="5190564" cy="22159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eonik Pro"/>
              </a:rPr>
              <a:t> </a:t>
            </a:r>
            <a:r>
              <a:rPr lang="en-US" b="1" u="sng" dirty="0" smtClean="0">
                <a:solidFill>
                  <a:srgbClr val="000000"/>
                </a:solidFill>
                <a:latin typeface="Aeonik Pro"/>
              </a:rPr>
              <a:t> </a:t>
            </a:r>
            <a:r>
              <a:rPr lang="en-US" b="1" u="sng" dirty="0">
                <a:solidFill>
                  <a:srgbClr val="000000"/>
                </a:solidFill>
                <a:latin typeface="Aeonik Pro"/>
              </a:rPr>
              <a:t>Payment &amp; Financial Insights</a:t>
            </a:r>
            <a:endParaRPr lang="en-US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Payment</a:t>
            </a:r>
            <a:r>
              <a:rPr lang="en-US" sz="1600" dirty="0">
                <a:solidFill>
                  <a:srgbClr val="000000"/>
                </a:solidFill>
                <a:latin typeface="Aeonik Pro"/>
              </a:rPr>
              <a:t> Methods Distribution</a:t>
            </a:r>
            <a:endParaRPr lang="en-US" sz="1600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eonik Pro"/>
              </a:rPr>
              <a:t>Avg. Payment Value per Method</a:t>
            </a:r>
            <a:endParaRPr lang="en-US" sz="1600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eonik Pro"/>
              </a:rPr>
              <a:t>Revenue </a:t>
            </a:r>
            <a:r>
              <a:rPr lang="en-US" dirty="0">
                <a:solidFill>
                  <a:schemeClr val="bg1"/>
                </a:solidFill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Aeonik Pro"/>
              </a:rPr>
              <a:t> Payment Method</a:t>
            </a:r>
            <a:endParaRPr lang="en-US" sz="1600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eonik Pro"/>
              </a:rPr>
              <a:t>Refund/Failure Rate (if possible)</a:t>
            </a:r>
            <a:endParaRPr lang="en-US" sz="1600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eonik Pro"/>
              </a:rPr>
              <a:t>Month-on-Month </a:t>
            </a:r>
            <a:r>
              <a:rPr lang="en-US" b="1" dirty="0">
                <a:solidFill>
                  <a:schemeClr val="bg1"/>
                </a:solidFill>
              </a:rPr>
              <a:t>Change</a:t>
            </a:r>
            <a:r>
              <a:rPr lang="en-US" sz="1600" dirty="0">
                <a:solidFill>
                  <a:srgbClr val="000000"/>
                </a:solidFill>
                <a:latin typeface="Aeonik Pro"/>
              </a:rPr>
              <a:t> in Transaction Volume</a:t>
            </a:r>
            <a:endParaRPr lang="en-US" sz="1600" dirty="0">
              <a:solidFill>
                <a:srgbClr val="50596C"/>
              </a:solidFill>
              <a:latin typeface="Aeonik Pr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eonik Pro"/>
              </a:rPr>
              <a:t>High-Value Orders Breakdown</a:t>
            </a:r>
            <a:r>
              <a:rPr lang="en-US" dirty="0">
                <a:solidFill>
                  <a:srgbClr val="50596C"/>
                </a:solidFill>
                <a:latin typeface="Aeonik Pro"/>
              </a:rPr>
              <a:t/>
            </a:r>
            <a:br>
              <a:rPr lang="en-US" dirty="0">
                <a:solidFill>
                  <a:srgbClr val="50596C"/>
                </a:solidFill>
                <a:latin typeface="Aeonik Pro"/>
              </a:rPr>
            </a:br>
            <a:r>
              <a:rPr lang="en-US" dirty="0">
                <a:solidFill>
                  <a:srgbClr val="50596C"/>
                </a:solidFill>
                <a:latin typeface="Aeonik Pro"/>
              </a:rPr>
              <a:t> </a:t>
            </a:r>
            <a:endParaRPr lang="en-US" b="0" i="0" dirty="0">
              <a:solidFill>
                <a:srgbClr val="50596C"/>
              </a:solidFill>
              <a:effectLst/>
              <a:latin typeface="Aeonik Pro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" y="0"/>
            <a:ext cx="12191999" cy="4303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-40342" y="-18638"/>
            <a:ext cx="12272681" cy="43030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-40341" y="6338046"/>
            <a:ext cx="12272681" cy="519953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35269" y="1368283"/>
            <a:ext cx="4522694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Payment Metrics Summary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Average Payment Value per Method:</a:t>
            </a:r>
            <a:r>
              <a:rPr lang="en-US" dirty="0">
                <a:solidFill>
                  <a:schemeClr val="bg1"/>
                </a:solidFill>
              </a:rPr>
              <a:t> ₹4.09M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Refund/Failure Rate:</a:t>
            </a:r>
            <a:r>
              <a:rPr lang="en-US" dirty="0">
                <a:solidFill>
                  <a:schemeClr val="bg1"/>
                </a:solidFill>
              </a:rPr>
              <a:t> 0.40%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29516" y="3651123"/>
            <a:ext cx="2572871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     Sharpest </a:t>
            </a:r>
            <a:r>
              <a:rPr lang="en-US" b="1" dirty="0">
                <a:solidFill>
                  <a:schemeClr val="bg1"/>
                </a:solidFill>
              </a:rPr>
              <a:t>Declines: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September:</a:t>
            </a:r>
            <a:r>
              <a:rPr lang="en-US" dirty="0">
                <a:solidFill>
                  <a:schemeClr val="bg1"/>
                </a:solidFill>
              </a:rPr>
              <a:t> −59.27%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December:</a:t>
            </a:r>
            <a:r>
              <a:rPr lang="en-US" dirty="0">
                <a:solidFill>
                  <a:schemeClr val="bg1"/>
                </a:solidFill>
              </a:rPr>
              <a:t> −33.12%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June:</a:t>
            </a:r>
            <a:r>
              <a:rPr lang="en-US" dirty="0">
                <a:solidFill>
                  <a:schemeClr val="bg1"/>
                </a:solidFill>
              </a:rPr>
              <a:t> −13.17%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238127" y="3664346"/>
            <a:ext cx="2321859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Top Growth Months: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January:</a:t>
            </a:r>
            <a:r>
              <a:rPr lang="en-US" dirty="0">
                <a:solidFill>
                  <a:schemeClr val="bg1"/>
                </a:solidFill>
              </a:rPr>
              <a:t> +54.59%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November:</a:t>
            </a:r>
            <a:r>
              <a:rPr lang="en-US" dirty="0">
                <a:solidFill>
                  <a:schemeClr val="bg1"/>
                </a:solidFill>
              </a:rPr>
              <a:t> +48.36%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October:</a:t>
            </a:r>
            <a:r>
              <a:rPr lang="en-US" dirty="0">
                <a:solidFill>
                  <a:schemeClr val="bg1"/>
                </a:solidFill>
              </a:rPr>
              <a:t> +24.68%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67553" y="724257"/>
            <a:ext cx="3451412" cy="362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6947645" y="802810"/>
            <a:ext cx="3451412" cy="362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228165" y="705619"/>
            <a:ext cx="2456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Problems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8329" y="842682"/>
            <a:ext cx="339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Kpi</a:t>
            </a:r>
            <a:r>
              <a:rPr lang="en-US" dirty="0" smtClean="0">
                <a:solidFill>
                  <a:schemeClr val="bg1"/>
                </a:solidFill>
              </a:rPr>
              <a:t> &amp; Metrics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Elbow Connector 19"/>
          <p:cNvCxnSpPr>
            <a:endCxn id="9" idx="1"/>
          </p:cNvCxnSpPr>
          <p:nvPr/>
        </p:nvCxnSpPr>
        <p:spPr>
          <a:xfrm>
            <a:off x="5190565" y="1559859"/>
            <a:ext cx="1344704" cy="4085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-Right-Up Arrow 20"/>
          <p:cNvSpPr/>
          <p:nvPr/>
        </p:nvSpPr>
        <p:spPr>
          <a:xfrm>
            <a:off x="8162362" y="3719419"/>
            <a:ext cx="999567" cy="923365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78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28" y="0"/>
            <a:ext cx="12330104" cy="637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14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" y="2297324"/>
            <a:ext cx="9703167" cy="404968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Rectangle 2"/>
          <p:cNvSpPr/>
          <p:nvPr/>
        </p:nvSpPr>
        <p:spPr>
          <a:xfrm>
            <a:off x="339936" y="1119698"/>
            <a:ext cx="520097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rgbClr val="2980B9"/>
                </a:solidFill>
                <a:latin typeface="Aeonik Pro"/>
              </a:rPr>
              <a:t>Python – EDA + Forecasting &amp; Trend Analysis</a:t>
            </a:r>
            <a:endParaRPr lang="en-US" b="0" i="0" dirty="0">
              <a:solidFill>
                <a:srgbClr val="50596C"/>
              </a:solidFill>
              <a:effectLst/>
              <a:latin typeface="Aeonik Pro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-80681" y="0"/>
            <a:ext cx="12272681" cy="43030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1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6" y="771570"/>
            <a:ext cx="12150693" cy="55782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ounded Rectangle 2"/>
          <p:cNvSpPr/>
          <p:nvPr/>
        </p:nvSpPr>
        <p:spPr>
          <a:xfrm>
            <a:off x="-40342" y="-18638"/>
            <a:ext cx="12272681" cy="43030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30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0306" y="0"/>
            <a:ext cx="14002871" cy="631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28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93388" cy="63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82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8212" y="0"/>
            <a:ext cx="12832427" cy="633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82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5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78" y="814124"/>
            <a:ext cx="7560158" cy="3479969"/>
          </a:xfrm>
          <a:prstGeom prst="rect">
            <a:avLst/>
          </a:prstGeom>
          <a:ln w="41275" cmpd="thickThin">
            <a:solidFill>
              <a:schemeClr val="accent2">
                <a:alpha val="43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3185" y="4689635"/>
            <a:ext cx="3895050" cy="1478083"/>
          </a:xfrm>
          <a:prstGeom prst="rect">
            <a:avLst/>
          </a:prstGeom>
          <a:ln w="41275" cmpd="thickThin">
            <a:solidFill>
              <a:schemeClr val="accent2">
                <a:alpha val="43000"/>
              </a:schemeClr>
            </a:solidFill>
          </a:ln>
        </p:spPr>
      </p:pic>
      <p:cxnSp>
        <p:nvCxnSpPr>
          <p:cNvPr id="8" name="Elbow Connector 7"/>
          <p:cNvCxnSpPr>
            <a:stCxn id="4" idx="3"/>
          </p:cNvCxnSpPr>
          <p:nvPr/>
        </p:nvCxnSpPr>
        <p:spPr>
          <a:xfrm>
            <a:off x="7667736" y="2554109"/>
            <a:ext cx="1574876" cy="19730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1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901" y="0"/>
            <a:ext cx="13235936" cy="634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36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2" y="860613"/>
            <a:ext cx="12129247" cy="482301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40342" y="-18638"/>
            <a:ext cx="12272681" cy="43030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16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9" y="1019051"/>
            <a:ext cx="12218894" cy="48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65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8" y="1454048"/>
            <a:ext cx="12209929" cy="394990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40342" y="-18638"/>
            <a:ext cx="12272681" cy="43030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-80681" y="6427694"/>
            <a:ext cx="12272681" cy="43030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19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2" y="1873169"/>
            <a:ext cx="11994776" cy="438419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40342" y="-18638"/>
            <a:ext cx="12272681" cy="43030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-40343" y="6382162"/>
            <a:ext cx="12272681" cy="43030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83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7" y="1"/>
            <a:ext cx="12003741" cy="10936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8" y="770966"/>
            <a:ext cx="11152093" cy="52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8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9966"/>
            <a:ext cx="11698942" cy="460328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40342" y="-18638"/>
            <a:ext cx="12272681" cy="43030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04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2" y="756445"/>
            <a:ext cx="11923057" cy="541682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40342" y="-18638"/>
            <a:ext cx="12272681" cy="43030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64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9" y="1685835"/>
            <a:ext cx="11546540" cy="421294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40342" y="-18638"/>
            <a:ext cx="12272681" cy="43030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8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6" y="603468"/>
            <a:ext cx="10748681" cy="544770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40342" y="-18638"/>
            <a:ext cx="12272681" cy="43030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1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5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924" y="1577787"/>
            <a:ext cx="6756891" cy="4387591"/>
          </a:xfrm>
          <a:prstGeom prst="rect">
            <a:avLst/>
          </a:prstGeom>
          <a:ln w="41275" cmpd="thickThin">
            <a:solidFill>
              <a:schemeClr val="accent2">
                <a:alpha val="43000"/>
              </a:schemeClr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25505" y="785701"/>
            <a:ext cx="12003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Yearly Average Order Value (AOV): Trend Compute average order value (total revenue / total orders) per year.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" name="Elbow Connector 6"/>
          <p:cNvCxnSpPr/>
          <p:nvPr/>
        </p:nvCxnSpPr>
        <p:spPr>
          <a:xfrm>
            <a:off x="7028329" y="2187388"/>
            <a:ext cx="2563906" cy="20798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3184" y="4400529"/>
            <a:ext cx="3930933" cy="1112765"/>
          </a:xfrm>
          <a:prstGeom prst="rect">
            <a:avLst/>
          </a:prstGeom>
          <a:ln w="41275" cmpd="thickThin">
            <a:solidFill>
              <a:schemeClr val="accent2">
                <a:alpha val="43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1774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1085729"/>
            <a:ext cx="11017623" cy="468654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40342" y="-18638"/>
            <a:ext cx="12272681" cy="430306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05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23" y="0"/>
            <a:ext cx="9258866" cy="34926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017" y="3281083"/>
            <a:ext cx="8613406" cy="2779058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-40342" y="-18639"/>
            <a:ext cx="515471" cy="678699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83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2" y="930146"/>
            <a:ext cx="11618259" cy="4997707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40342" y="-18639"/>
            <a:ext cx="515471" cy="678699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60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2" y="1406421"/>
            <a:ext cx="11663082" cy="404515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40342" y="-18639"/>
            <a:ext cx="515471" cy="678699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91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2" y="930146"/>
            <a:ext cx="11438963" cy="49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952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4" y="1695361"/>
            <a:ext cx="11161059" cy="3467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ounded Rectangle 2"/>
          <p:cNvSpPr/>
          <p:nvPr/>
        </p:nvSpPr>
        <p:spPr>
          <a:xfrm>
            <a:off x="-40342" y="-18639"/>
            <a:ext cx="12232342" cy="54755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84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1730287"/>
            <a:ext cx="11734800" cy="339742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40342" y="-18639"/>
            <a:ext cx="12232342" cy="54755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227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8" y="952372"/>
            <a:ext cx="12003741" cy="495325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40342" y="-18639"/>
            <a:ext cx="12232342" cy="54755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9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30" y="1600106"/>
            <a:ext cx="11044518" cy="365778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-40342" y="-18639"/>
            <a:ext cx="12232342" cy="54755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92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5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5505" y="785701"/>
            <a:ext cx="12003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Customer Lifetime Value (CLTV) Approximation: Calculate total revenue generated by each customer. Sort top 10 highest lifetime values.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914" y="1674643"/>
            <a:ext cx="6657015" cy="3136284"/>
          </a:xfrm>
          <a:prstGeom prst="rect">
            <a:avLst/>
          </a:prstGeom>
          <a:ln w="41275" cmpd="thickThin">
            <a:solidFill>
              <a:schemeClr val="accent2">
                <a:alpha val="43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72834" y="3927635"/>
            <a:ext cx="4593824" cy="1576694"/>
          </a:xfrm>
          <a:prstGeom prst="rect">
            <a:avLst/>
          </a:prstGeom>
          <a:ln w="41275" cmpd="thickThin">
            <a:solidFill>
              <a:schemeClr val="accent2">
                <a:alpha val="43000"/>
              </a:schemeClr>
            </a:solidFill>
          </a:ln>
        </p:spPr>
      </p:pic>
      <p:cxnSp>
        <p:nvCxnSpPr>
          <p:cNvPr id="10" name="Elbow Connector 9"/>
          <p:cNvCxnSpPr/>
          <p:nvPr/>
        </p:nvCxnSpPr>
        <p:spPr>
          <a:xfrm>
            <a:off x="6875929" y="1900517"/>
            <a:ext cx="2160495" cy="19005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5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5505" y="785701"/>
            <a:ext cx="12003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Top Product Categories by Growth: Identify top 5 categories with the highest year-over-year revenue growth.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1718" y="1353208"/>
            <a:ext cx="5305587" cy="2857263"/>
          </a:xfrm>
          <a:prstGeom prst="rect">
            <a:avLst/>
          </a:prstGeom>
          <a:ln w="41275" cmpd="thickThin">
            <a:solidFill>
              <a:schemeClr val="accent2">
                <a:alpha val="43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8808" y="1353209"/>
            <a:ext cx="6287332" cy="2857263"/>
          </a:xfrm>
          <a:prstGeom prst="rect">
            <a:avLst/>
          </a:prstGeom>
          <a:ln w="41275" cmpd="thickThin">
            <a:solidFill>
              <a:schemeClr val="accent2">
                <a:alpha val="43000"/>
              </a:schemeClr>
            </a:solidFill>
          </a:ln>
        </p:spPr>
      </p:pic>
      <p:sp>
        <p:nvSpPr>
          <p:cNvPr id="8" name="Right Arrow 7"/>
          <p:cNvSpPr/>
          <p:nvPr/>
        </p:nvSpPr>
        <p:spPr>
          <a:xfrm>
            <a:off x="5432612" y="2626659"/>
            <a:ext cx="331694" cy="155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0041" y="4760259"/>
            <a:ext cx="6834667" cy="1419968"/>
          </a:xfrm>
          <a:prstGeom prst="rect">
            <a:avLst/>
          </a:prstGeom>
          <a:ln w="41275" cmpd="thickThin">
            <a:solidFill>
              <a:schemeClr val="accent2">
                <a:alpha val="43000"/>
              </a:schemeClr>
            </a:solidFill>
          </a:ln>
        </p:spPr>
      </p:pic>
      <p:sp>
        <p:nvSpPr>
          <p:cNvPr id="11" name="Down Arrow 10"/>
          <p:cNvSpPr/>
          <p:nvPr/>
        </p:nvSpPr>
        <p:spPr>
          <a:xfrm>
            <a:off x="5504328" y="4210471"/>
            <a:ext cx="161365" cy="415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4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5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78580" y="736363"/>
            <a:ext cx="122347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Seller Fulfillment Efficiency: For each seller, calculate the average difference between estimated and actual delivery date. Highlight the most efficient ones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10" y="1359918"/>
            <a:ext cx="6697034" cy="4605865"/>
          </a:xfrm>
          <a:prstGeom prst="rect">
            <a:avLst/>
          </a:prstGeom>
          <a:ln w="41275" cmpd="thickThin">
            <a:solidFill>
              <a:schemeClr val="accent2">
                <a:alpha val="43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215" y="2235966"/>
            <a:ext cx="3530781" cy="1085906"/>
          </a:xfrm>
          <a:prstGeom prst="rect">
            <a:avLst/>
          </a:prstGeom>
          <a:ln w="41275" cmpd="thickThin">
            <a:solidFill>
              <a:schemeClr val="accent2">
                <a:alpha val="43000"/>
              </a:schemeClr>
            </a:solidFill>
          </a:ln>
        </p:spPr>
      </p:pic>
      <p:sp>
        <p:nvSpPr>
          <p:cNvPr id="13" name="Right Arrow 12"/>
          <p:cNvSpPr/>
          <p:nvPr/>
        </p:nvSpPr>
        <p:spPr>
          <a:xfrm>
            <a:off x="7000875" y="2464594"/>
            <a:ext cx="564356" cy="164306"/>
          </a:xfrm>
          <a:prstGeom prst="rightArrow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9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5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78580" y="736363"/>
            <a:ext cx="122347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4" y="1555325"/>
            <a:ext cx="7093742" cy="4017589"/>
          </a:xfrm>
          <a:prstGeom prst="rect">
            <a:avLst/>
          </a:prstGeom>
          <a:ln w="41275" cmpd="thickThin">
            <a:solidFill>
              <a:schemeClr val="accent2">
                <a:alpha val="43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6964" y="4438623"/>
            <a:ext cx="3314870" cy="1009702"/>
          </a:xfrm>
          <a:prstGeom prst="rect">
            <a:avLst/>
          </a:prstGeom>
          <a:ln w="41275" cmpd="thickThin">
            <a:solidFill>
              <a:schemeClr val="accent2">
                <a:alpha val="43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0" y="908994"/>
            <a:ext cx="11816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Time to First Purchase: For customers with multiple orders, calculate the average number of days between account creation </a:t>
            </a:r>
            <a:r>
              <a:rPr lang="en-US" dirty="0" smtClean="0"/>
              <a:t>and first purchase.</a:t>
            </a:r>
            <a:endParaRPr lang="en-US" dirty="0"/>
          </a:p>
        </p:txBody>
      </p:sp>
      <p:cxnSp>
        <p:nvCxnSpPr>
          <p:cNvPr id="8" name="Elbow Connector 7"/>
          <p:cNvCxnSpPr/>
          <p:nvPr/>
        </p:nvCxnSpPr>
        <p:spPr>
          <a:xfrm rot="16200000" flipH="1">
            <a:off x="7217828" y="2969159"/>
            <a:ext cx="1552548" cy="13863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8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5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78580" y="736363"/>
            <a:ext cx="122705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 Review Sentiment vs Delivery Time: Compare average delivery days for orders with 1–2 stars vs 4–5 stars.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96" y="1227840"/>
            <a:ext cx="6304013" cy="3837453"/>
          </a:xfrm>
          <a:prstGeom prst="rect">
            <a:avLst/>
          </a:prstGeom>
          <a:ln w="41275" cmpd="thickThin">
            <a:solidFill>
              <a:schemeClr val="accent2">
                <a:alpha val="43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562" y="1227841"/>
            <a:ext cx="4138740" cy="3837453"/>
          </a:xfrm>
          <a:prstGeom prst="rect">
            <a:avLst/>
          </a:prstGeom>
          <a:ln w="41275" cmpd="thickThin">
            <a:solidFill>
              <a:schemeClr val="accent2">
                <a:alpha val="43000"/>
              </a:schemeClr>
            </a:solidFill>
          </a:ln>
        </p:spPr>
      </p:pic>
      <p:sp>
        <p:nvSpPr>
          <p:cNvPr id="10" name="Right Arrow 9"/>
          <p:cNvSpPr/>
          <p:nvPr/>
        </p:nvSpPr>
        <p:spPr>
          <a:xfrm>
            <a:off x="6686550" y="2721769"/>
            <a:ext cx="964406" cy="150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263" y="5340334"/>
            <a:ext cx="3421918" cy="839009"/>
          </a:xfrm>
          <a:prstGeom prst="rect">
            <a:avLst/>
          </a:prstGeom>
          <a:ln w="41275" cmpd="thickThin">
            <a:solidFill>
              <a:schemeClr val="accent2">
                <a:alpha val="43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7993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1207</TotalTime>
  <Words>832</Words>
  <Application>Microsoft Office PowerPoint</Application>
  <PresentationFormat>Widescreen</PresentationFormat>
  <Paragraphs>151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Aeonik Pro</vt:lpstr>
      <vt:lpstr>Arial</vt:lpstr>
      <vt:lpstr>Calibri</vt:lpstr>
      <vt:lpstr>Calibri Light</vt:lpstr>
      <vt:lpstr>Retrospect</vt:lpstr>
      <vt:lpstr>Project  Description:Mercado Livre E-commerce Analysis This capstone project presents an end-to-end data analysis of Mercado Livre, a leading Latin American e-commerce platform. Using a combination of SQL, Python, and Power BI, the project provides actionable insights into operational efficiency, customer behavior, payment trends, and logistics performance. The analysis is based on real-world transactional and order-level data extracted from the Mercado Livre platform. The core objective was to uncover business patterns and performance metrics to support strategic decision-making.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26</cp:revision>
  <dcterms:created xsi:type="dcterms:W3CDTF">2025-04-30T08:26:44Z</dcterms:created>
  <dcterms:modified xsi:type="dcterms:W3CDTF">2025-05-03T19:55:31Z</dcterms:modified>
</cp:coreProperties>
</file>